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handoutMasterIdLst>
    <p:handoutMasterId r:id="rId43"/>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33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1" d="100"/>
          <a:sy n="111" d="100"/>
        </p:scale>
        <p:origin x="-112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094771976"/>
        <c:axId val="-2094769672"/>
      </c:scatterChart>
      <c:valAx>
        <c:axId val="-2094771976"/>
        <c:scaling>
          <c:logBase val="10.0"/>
          <c:orientation val="maxMin"/>
          <c:max val="100.0"/>
        </c:scaling>
        <c:delete val="0"/>
        <c:axPos val="b"/>
        <c:numFmt formatCode="General" sourceLinked="1"/>
        <c:majorTickMark val="cross"/>
        <c:minorTickMark val="out"/>
        <c:tickLblPos val="nextTo"/>
        <c:crossAx val="-2094769672"/>
        <c:crosses val="autoZero"/>
        <c:crossBetween val="midCat"/>
        <c:majorUnit val="1.0"/>
      </c:valAx>
      <c:valAx>
        <c:axId val="-2094769672"/>
        <c:scaling>
          <c:orientation val="minMax"/>
        </c:scaling>
        <c:delete val="1"/>
        <c:axPos val="r"/>
        <c:numFmt formatCode="General" sourceLinked="1"/>
        <c:majorTickMark val="out"/>
        <c:minorTickMark val="none"/>
        <c:tickLblPos val="nextTo"/>
        <c:crossAx val="-2094771976"/>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28/10/2014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28/10/2014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40</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9ABAFC-AAE2-164B-92D4-13A10F0236EE}" type="datetimeFigureOut">
              <a:rPr lang="en-US" smtClean="0"/>
              <a:pPr/>
              <a:t>28/10/2014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726F80-6BCB-604C-95CD-8B97BC34E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28</a:t>
            </a:r>
            <a:r>
              <a:rPr lang="en-GB" sz="1000" baseline="30000" dirty="0" smtClean="0"/>
              <a:t>th</a:t>
            </a:r>
            <a:r>
              <a:rPr lang="en-GB" sz="1000" dirty="0" smtClean="0"/>
              <a:t> October, 2014</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spd="med"/>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0495584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70000" y="1122376"/>
            <a:ext cx="6604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t>
            </a:r>
            <a:r>
              <a:rPr lang="en-GB" sz="2800" b="1" dirty="0" smtClean="0">
                <a:solidFill>
                  <a:schemeClr val="bg1"/>
                </a:solidFill>
              </a:rPr>
              <a:t>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t>
            </a:r>
            <a:r>
              <a:rPr lang="en-GB" sz="2800" b="1" dirty="0" smtClean="0"/>
              <a:t>Overview</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a:t>
            </a:r>
            <a:r>
              <a:rPr lang="en-US" dirty="0" smtClean="0"/>
              <a:t>experiments:</a:t>
            </a:r>
            <a:endParaRPr lang="en-US" dirty="0" smtClean="0"/>
          </a:p>
          <a:p>
            <a:pPr lvl="1"/>
            <a:r>
              <a:rPr lang="en-US" dirty="0" smtClean="0"/>
              <a:t>Vary from one or two up to thousands of samples</a:t>
            </a:r>
          </a:p>
          <a:p>
            <a:pPr lvl="1"/>
            <a:r>
              <a:rPr lang="en-US" dirty="0" smtClean="0"/>
              <a:t>Can generate one </a:t>
            </a:r>
            <a:r>
              <a:rPr lang="en-US" dirty="0" smtClean="0"/>
              <a:t>or more sequencing libraries per sample</a:t>
            </a:r>
          </a:p>
          <a:p>
            <a:pPr lvl="1"/>
            <a:r>
              <a:rPr lang="en-US" dirty="0" smtClean="0"/>
              <a:t>Multiple libraries can be sequenced per lane (multiplex</a:t>
            </a:r>
            <a:r>
              <a:rPr lang="en-US" dirty="0" smtClean="0"/>
              <a:t>)</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endParaRPr lang="en-US" dirty="0" smtClean="0"/>
          </a:p>
          <a:p>
            <a:r>
              <a:rPr lang="en-US" dirty="0" smtClean="0"/>
              <a:t>Major modes: de-novo assembly or reference-based analysis</a:t>
            </a:r>
            <a:endParaRPr lang="en-US" dirty="0" smtClean="0"/>
          </a:p>
          <a:p>
            <a:r>
              <a:rPr lang="en-US" dirty="0" smtClean="0"/>
              <a:t>In </a:t>
            </a:r>
            <a:r>
              <a:rPr lang="en-US" dirty="0" err="1" smtClean="0"/>
              <a:t>resequencing</a:t>
            </a:r>
            <a:r>
              <a:rPr lang="en-US" dirty="0" smtClean="0"/>
              <a:t>, a</a:t>
            </a:r>
            <a:r>
              <a:rPr lang="en-US" dirty="0" smtClean="0"/>
              <a:t>lignment </a:t>
            </a:r>
            <a:r>
              <a:rPr lang="en-US" dirty="0" smtClean="0"/>
              <a:t>of </a:t>
            </a:r>
            <a:r>
              <a:rPr lang="en-US" dirty="0" smtClean="0"/>
              <a:t>reads onto reference </a:t>
            </a:r>
            <a:r>
              <a:rPr lang="en-US" dirty="0" smtClean="0"/>
              <a:t>is just the </a:t>
            </a:r>
            <a:r>
              <a:rPr lang="en-US" dirty="0" smtClean="0"/>
              <a:t>1</a:t>
            </a:r>
            <a:r>
              <a:rPr lang="en-US" baseline="30000" dirty="0" smtClean="0"/>
              <a:t>st</a:t>
            </a:r>
            <a:r>
              <a:rPr lang="en-US" dirty="0" smtClean="0"/>
              <a:t> step</a:t>
            </a:r>
            <a:endParaRPr lang="en-US" dirty="0" smtClean="0"/>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a:t>
            </a:r>
            <a:r>
              <a:rPr lang="en-US" dirty="0" smtClean="0"/>
              <a:t>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endParaRPr lang="en-US" sz="2200" b="1" dirty="0" smtClean="0"/>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a:t>
              </a:r>
              <a:r>
                <a:rPr lang="en-US" dirty="0" smtClean="0"/>
                <a:t>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t>
            </a:r>
            <a:r>
              <a:rPr lang="en-GB" sz="2800" b="1" dirty="0" smtClean="0"/>
              <a:t>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t>
            </a:r>
            <a:r>
              <a:rPr lang="en-GB" sz="2800" b="1" dirty="0" smtClean="0"/>
              <a:t>Overview</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t>
            </a:r>
            <a:r>
              <a:rPr lang="en-GB" sz="2800" b="1" dirty="0" smtClean="0">
                <a:solidFill>
                  <a:schemeClr val="bg1"/>
                </a:solidFill>
              </a:rPr>
              <a:t>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t>
            </a:r>
            <a:r>
              <a:rPr lang="en-GB" sz="2800" b="1" dirty="0" smtClean="0"/>
              <a:t>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415"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416"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417"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418"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419"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420"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421"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422"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423"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xmlns:p14="http://schemas.microsoft.com/office/powerpoint/2010/main" spd="med"/>
  <p:timing>
    <p:tnLst>
      <p:par>
        <p:cTn xmlns:p14="http://schemas.microsoft.com/office/powerpoint/2010/mai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a:t>
            </a:r>
            <a:r>
              <a:rPr lang="en-US" sz="1600" dirty="0" smtClean="0"/>
              <a:t>for</a:t>
            </a:r>
            <a:r>
              <a:rPr lang="en-US" sz="1600" dirty="0" smtClean="0"/>
              <a:t> </a:t>
            </a:r>
            <a:r>
              <a:rPr lang="en-US" sz="1600" dirty="0" smtClean="0"/>
              <a:t>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smtClean="0"/>
              <a:t>/</a:t>
            </a:r>
            <a:r>
              <a:rPr lang="en-US" sz="1600" dirty="0" err="1" smtClean="0"/>
              <a:t>htslib.org</a:t>
            </a:r>
            <a:r>
              <a:rPr lang="en-US" sz="1600" dirty="0" smtClean="0"/>
              <a:t>/)</a:t>
            </a:r>
            <a:endParaRPr lang="en-US" sz="1600" dirty="0" smtClean="0"/>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a:t>
            </a:r>
            <a:r>
              <a:rPr lang="en-US" sz="1600" dirty="0" smtClean="0"/>
              <a:t>– Python </a:t>
            </a:r>
            <a:r>
              <a:rPr lang="en-US" sz="1600" dirty="0" smtClean="0"/>
              <a:t>library based on </a:t>
            </a:r>
            <a:r>
              <a:rPr lang="en-US" sz="1600" dirty="0" err="1" smtClean="0"/>
              <a:t>htslib</a:t>
            </a:r>
            <a:r>
              <a:rPr lang="en-US" sz="1600" dirty="0"/>
              <a:t> </a:t>
            </a:r>
            <a:r>
              <a:rPr lang="en-US" sz="1600" dirty="0" smtClean="0"/>
              <a:t>(</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r>
              <a:rPr lang="en-US" dirty="0" smtClean="0">
                <a:hlinkClick r:id="rId2"/>
              </a:rPr>
              <a: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too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endParaRPr lang="en-US" dirty="0" smtClean="0"/>
          </a:p>
        </p:txBody>
      </p:sp>
    </p:spTree>
    <p:extLst>
      <p:ext uri="{BB962C8B-B14F-4D97-AF65-F5344CB8AC3E}">
        <p14:creationId xmlns:p14="http://schemas.microsoft.com/office/powerpoint/2010/main" val="33615690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575048" y="4581128"/>
            <a:ext cx="7920880" cy="792088"/>
          </a:xfrm>
          <a:prstGeom prst="rect">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cs typeface="DejaVu Sans" charset="0"/>
            </a:endParaRPr>
          </a:p>
        </p:txBody>
      </p:sp>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sp>
        <p:nvSpPr>
          <p:cNvPr id="6" name="Footer Placeholder 3"/>
          <p:cNvSpPr txBox="1">
            <a:spLocks noGrp="1"/>
          </p:cNvSpPr>
          <p:nvPr/>
        </p:nvSpPr>
        <p:spPr bwMode="auto">
          <a:xfrm>
            <a:off x="2209800" y="6375400"/>
            <a:ext cx="2894013" cy="227013"/>
          </a:xfrm>
          <a:prstGeom prst="rect">
            <a:avLst/>
          </a:prstGeom>
          <a:noFill/>
          <a:ln>
            <a:round/>
            <a:headEnd/>
            <a:tailEnd/>
          </a:ln>
        </p:spPr>
        <p:txBody>
          <a:bodyPr lIns="0" tIns="0" rIns="0" bIns="0"/>
          <a:lstStyle/>
          <a:p>
            <a:pPr eaLnBrk="0" hangingPunct="0">
              <a:lnSpc>
                <a:spcPct val="93000"/>
              </a:lnSpc>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de-DE" sz="900">
                <a:solidFill>
                  <a:srgbClr val="FFFFFF"/>
                </a:solidFill>
                <a:ea typeface="+mn-ea"/>
                <a:cs typeface="+mn-cs"/>
              </a:rPr>
              <a:t>European Nucleotide Archive</a:t>
            </a:r>
          </a:p>
        </p:txBody>
      </p:sp>
      <p:sp>
        <p:nvSpPr>
          <p:cNvPr id="7" name="Date Placeholder 4"/>
          <p:cNvSpPr txBox="1">
            <a:spLocks noGrp="1"/>
          </p:cNvSpPr>
          <p:nvPr/>
        </p:nvSpPr>
        <p:spPr bwMode="auto">
          <a:xfrm>
            <a:off x="533400" y="6375400"/>
            <a:ext cx="16748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CCC430CF-DF20-4846-B168-C6C93EB91CBA}" type="datetime1">
              <a:rPr lang="de-DE" sz="900">
                <a:solidFill>
                  <a:srgbClr val="FFFFFF"/>
                </a:solidFill>
              </a:rPr>
              <a:pPr>
                <a:lnSpc>
                  <a:spcPct val="93000"/>
                </a:lnSpc>
                <a:buClr>
                  <a:srgbClr val="000000"/>
                </a:buClr>
                <a:buSzPct val="100000"/>
                <a:buFont typeface="Times New Roman" charset="0"/>
                <a:buNone/>
              </a:pPr>
              <a:t>28/10/2014</a:t>
            </a:fld>
            <a:endParaRPr lang="de-DE" sz="900">
              <a:solidFill>
                <a:srgbClr val="FFFFFF"/>
              </a:solidFill>
            </a:endParaRPr>
          </a:p>
        </p:txBody>
      </p:sp>
      <p:sp>
        <p:nvSpPr>
          <p:cNvPr id="8" name="Slide Number Placeholder 5"/>
          <p:cNvSpPr txBox="1">
            <a:spLocks noGrp="1"/>
          </p:cNvSpPr>
          <p:nvPr/>
        </p:nvSpPr>
        <p:spPr bwMode="auto">
          <a:xfrm>
            <a:off x="152400" y="6375400"/>
            <a:ext cx="3032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14104BCC-1F7C-BC41-9104-02DBAEF9AC98}" type="slidenum">
              <a:rPr lang="de-DE" sz="900">
                <a:solidFill>
                  <a:srgbClr val="FFFFFF"/>
                </a:solidFill>
              </a:rPr>
              <a:pPr>
                <a:lnSpc>
                  <a:spcPct val="93000"/>
                </a:lnSpc>
                <a:buClr>
                  <a:srgbClr val="000000"/>
                </a:buClr>
                <a:buSzPct val="100000"/>
                <a:buFont typeface="Times New Roman" charset="0"/>
                <a:buNone/>
              </a:pPr>
              <a:t>35</a:t>
            </a:fld>
            <a:endParaRPr lang="de-DE" sz="900">
              <a:solidFill>
                <a:srgbClr val="FFFFFF"/>
              </a:solidFill>
            </a:endParaRPr>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20" y="4653136"/>
            <a:ext cx="9505056" cy="792088"/>
          </a:xfrm>
        </p:spPr>
        <p:txBody>
          <a:bodyPr numCol="2"/>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a:p>
            <a:pPr lvl="1">
              <a:buClr>
                <a:srgbClr val="72AD46"/>
              </a:buClr>
              <a:buFont typeface="Arial"/>
              <a:buChar char="•"/>
              <a:defRPr/>
            </a:pPr>
            <a:r>
              <a:rPr lang="en-US" sz="1200" dirty="0" smtClean="0"/>
              <a:t>Option to preserve all unmapped reads</a:t>
            </a:r>
          </a:p>
          <a:p>
            <a:pPr lvl="1">
              <a:buClr>
                <a:srgbClr val="72AD46"/>
              </a:buClr>
              <a:buFont typeface="Arial"/>
              <a:buChar char="•"/>
              <a:defRPr/>
            </a:pPr>
            <a:r>
              <a:rPr lang="en-US" sz="1200" dirty="0" smtClean="0"/>
              <a:t>Performance and bug fixes</a:t>
            </a:r>
          </a:p>
          <a:p>
            <a:pPr lvl="1">
              <a:buClr>
                <a:srgbClr val="72AD46"/>
              </a:buClr>
              <a:buFont typeface="Arial"/>
              <a:buChar char="•"/>
              <a:defRPr/>
            </a:pPr>
            <a:r>
              <a:rPr lang="en-US" sz="1200" dirty="0" smtClean="0"/>
              <a:t>Arbitrary tags</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Tree>
    <p:extLst>
      <p:ext uri="{BB962C8B-B14F-4D97-AF65-F5344CB8AC3E}">
        <p14:creationId xmlns:p14="http://schemas.microsoft.com/office/powerpoint/2010/main" val="19924838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a:t>
            </a:r>
            <a:r>
              <a:rPr lang="en-US" dirty="0" err="1" smtClean="0"/>
              <a:t>zip</a:t>
            </a:r>
            <a:r>
              <a:rPr lang="en-US" dirty="0"/>
              <a:t>`</a:t>
            </a:r>
            <a:r>
              <a:rPr lang="en-US" dirty="0" smtClean="0"/>
              <a:t> or built-in capability of other software (e.g. `</a:t>
            </a:r>
            <a:r>
              <a:rPr lang="en-US" dirty="0" err="1" smtClean="0"/>
              <a:t>samtools</a:t>
            </a:r>
            <a:r>
              <a:rPr lang="en-US" dirty="0"/>
              <a:t>`</a:t>
            </a:r>
            <a:r>
              <a:rPr lang="en-US" dirty="0" smtClean="0"/>
              <a:t>)</a:t>
            </a:r>
            <a:endParaRPr lang="en-US" dirty="0" smtClean="0"/>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endParaRPr lang="en-US" dirty="0" smtClean="0"/>
          </a:p>
        </p:txBody>
      </p:sp>
    </p:spTree>
    <p:extLst>
      <p:ext uri="{BB962C8B-B14F-4D97-AF65-F5344CB8AC3E}">
        <p14:creationId xmlns:p14="http://schemas.microsoft.com/office/powerpoint/2010/main" val="14503643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4735975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t>
            </a:r>
            <a:r>
              <a:rPr lang="en-GB" sz="2800" b="1" dirty="0" smtClean="0"/>
              <a:t>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t>
            </a:r>
            <a:r>
              <a:rPr lang="en-GB" sz="2800" b="1" dirty="0" smtClean="0"/>
              <a:t>Overview</a:t>
            </a:r>
            <a:endParaRPr lang="en-GB" sz="2800" b="1" dirty="0"/>
          </a:p>
        </p:txBody>
      </p:sp>
    </p:spTree>
    <p:extLst>
      <p:ext uri="{BB962C8B-B14F-4D97-AF65-F5344CB8AC3E}">
        <p14:creationId xmlns:p14="http://schemas.microsoft.com/office/powerpoint/2010/main" val="3590398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a14="http://schemas.microsoft.com/office/drawing/2010/main">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a14="http://schemas.microsoft.com/office/drawing/2010/main">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a14="http://schemas.microsoft.com/office/drawing/2010/main">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110524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6152" name="TextBox 18"/>
          <p:cNvSpPr txBox="1">
            <a:spLocks noChangeArrowheads="1"/>
          </p:cNvSpPr>
          <p:nvPr/>
        </p:nvSpPr>
        <p:spPr bwMode="auto">
          <a:xfrm>
            <a:off x="4727575" y="2582863"/>
            <a:ext cx="1462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2716" name="TextBox 24"/>
          <p:cNvSpPr txBox="1">
            <a:spLocks noChangeArrowheads="1"/>
          </p:cNvSpPr>
          <p:nvPr/>
        </p:nvSpPr>
        <p:spPr bwMode="auto">
          <a:xfrm>
            <a:off x="4727575" y="1489076"/>
            <a:ext cx="3565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Extend by 1 base</a:t>
            </a:r>
          </a:p>
        </p:txBody>
      </p:sp>
      <p:sp>
        <p:nvSpPr>
          <p:cNvPr id="6158" name="TextBox 25"/>
          <p:cNvSpPr txBox="1">
            <a:spLocks noChangeArrowheads="1"/>
          </p:cNvSpPr>
          <p:nvPr/>
        </p:nvSpPr>
        <p:spPr bwMode="auto">
          <a:xfrm>
            <a:off x="4727575" y="4100513"/>
            <a:ext cx="4337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Reverse termination</a:t>
            </a:r>
          </a:p>
        </p:txBody>
      </p:sp>
      <p:sp>
        <p:nvSpPr>
          <p:cNvPr id="6159" name="TextBox 26"/>
          <p:cNvSpPr txBox="1">
            <a:spLocks noChangeArrowheads="1"/>
          </p:cNvSpPr>
          <p:nvPr/>
        </p:nvSpPr>
        <p:spPr bwMode="auto">
          <a:xfrm>
            <a:off x="4727575" y="5254626"/>
            <a:ext cx="1609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60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84459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a14="http://schemas.microsoft.com/office/drawing/2010/main">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a14="http://schemas.microsoft.com/office/drawing/2010/main">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44873005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3324371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a14="http://schemas.microsoft.com/office/drawing/2010/main">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619328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8076</TotalTime>
  <Words>2206</Words>
  <Application>Microsoft Macintosh PowerPoint</Application>
  <PresentationFormat>On-screen Show (4:3)</PresentationFormat>
  <Paragraphs>437</Paragraphs>
  <Slides>40</Slides>
  <Notes>14</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2" baseType="lpstr">
      <vt:lpstr>updated_sanger_logo_template</vt:lpstr>
      <vt:lpstr>Microsoft Photo Editor 3.0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NGS Bioinformatics Overview</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Joshua Randall</cp:lastModifiedBy>
  <cp:revision>109</cp:revision>
  <cp:lastPrinted>2014-10-28T14:49:24Z</cp:lastPrinted>
  <dcterms:created xsi:type="dcterms:W3CDTF">2012-10-13T08:55:51Z</dcterms:created>
  <dcterms:modified xsi:type="dcterms:W3CDTF">2014-10-28T14:49:34Z</dcterms:modified>
  <cp:category/>
</cp:coreProperties>
</file>